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0"/>
  </p:notesMasterIdLst>
  <p:sldIdLst>
    <p:sldId id="2139122383" r:id="rId5"/>
    <p:sldId id="2139122351" r:id="rId6"/>
    <p:sldId id="2139122352" r:id="rId7"/>
    <p:sldId id="2139122353" r:id="rId8"/>
    <p:sldId id="2139122354" r:id="rId9"/>
    <p:sldId id="2139122362" r:id="rId10"/>
    <p:sldId id="2139122384" r:id="rId11"/>
    <p:sldId id="2139122386" r:id="rId12"/>
    <p:sldId id="2139122364" r:id="rId13"/>
    <p:sldId id="2139122365" r:id="rId14"/>
    <p:sldId id="2139122367" r:id="rId15"/>
    <p:sldId id="2139122387" r:id="rId16"/>
    <p:sldId id="2139122368" r:id="rId17"/>
    <p:sldId id="2139122388" r:id="rId18"/>
    <p:sldId id="2139122382" r:id="rId19"/>
    <p:sldId id="2139122389" r:id="rId20"/>
    <p:sldId id="2139122390" r:id="rId21"/>
    <p:sldId id="2139122371" r:id="rId22"/>
    <p:sldId id="2139122393" r:id="rId23"/>
    <p:sldId id="2139122395" r:id="rId24"/>
    <p:sldId id="2139122372" r:id="rId25"/>
    <p:sldId id="2139122343" r:id="rId26"/>
    <p:sldId id="2139122342" r:id="rId27"/>
    <p:sldId id="2139122373" r:id="rId28"/>
    <p:sldId id="213912237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Qureshi, Fawad A" initials="QFA" lastIdx="5" clrIdx="1">
    <p:extLst>
      <p:ext uri="{19B8F6BF-5375-455C-9EA6-DF929625EA0E}">
        <p15:presenceInfo xmlns:p15="http://schemas.microsoft.com/office/powerpoint/2012/main" userId="S::fawad.qureshi@teradata.com::e7c215b9-19bf-4213-99f8-88ce08a31173" providerId="AD"/>
      </p:ext>
    </p:extLst>
  </p:cmAuthor>
  <p:cmAuthor id="3" name="Crennan, Katy" initials="CK" lastIdx="2" clrIdx="2">
    <p:extLst>
      <p:ext uri="{19B8F6BF-5375-455C-9EA6-DF929625EA0E}">
        <p15:presenceInfo xmlns:p15="http://schemas.microsoft.com/office/powerpoint/2012/main" userId="S::katy.crennan@teradata.com::5b79bdad-5fbc-47a8-ae43-99ba553ac6c3" providerId="AD"/>
      </p:ext>
    </p:extLst>
  </p:cmAuthor>
  <p:cmAuthor id="4" name="Hilton, Stephen" initials="HS" lastIdx="8" clrIdx="3">
    <p:extLst>
      <p:ext uri="{19B8F6BF-5375-455C-9EA6-DF929625EA0E}">
        <p15:presenceInfo xmlns:p15="http://schemas.microsoft.com/office/powerpoint/2012/main" userId="S::stephen.hilton@teradata.com::31d271fa-ada9-4687-8905-2cbe8c7d29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717"/>
    <a:srgbClr val="394851"/>
    <a:srgbClr val="898C92"/>
    <a:srgbClr val="F3753F"/>
    <a:srgbClr val="F37440"/>
    <a:srgbClr val="00B2B2"/>
    <a:srgbClr val="16A3CC"/>
    <a:srgbClr val="737373"/>
    <a:srgbClr val="394951"/>
    <a:srgbClr val="FFC7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34"/>
    <p:restoredTop sz="94784"/>
  </p:normalViewPr>
  <p:slideViewPr>
    <p:cSldViewPr snapToGrid="0">
      <p:cViewPr varScale="1">
        <p:scale>
          <a:sx n="100" d="100"/>
          <a:sy n="100" d="100"/>
        </p:scale>
        <p:origin x="184" y="384"/>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03FDF-5845-2441-8890-D723FF5A85D0}" type="datetimeFigureOut">
              <a:rPr lang="en-US" smtClean="0"/>
              <a:t>4/2/21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24</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424853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https://www.hostdime.com/blog/data-egress-fees-cloud/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11</a:t>
            </a:fld>
            <a:endParaRPr lang="en-US"/>
          </a:p>
        </p:txBody>
      </p:sp>
    </p:spTree>
    <p:extLst>
      <p:ext uri="{BB962C8B-B14F-4D97-AF65-F5344CB8AC3E}">
        <p14:creationId xmlns:p14="http://schemas.microsoft.com/office/powerpoint/2010/main" val="1906400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16</a:t>
            </a:fld>
            <a:endParaRPr lang="en-US"/>
          </a:p>
        </p:txBody>
      </p:sp>
    </p:spTree>
    <p:extLst>
      <p:ext uri="{BB962C8B-B14F-4D97-AF65-F5344CB8AC3E}">
        <p14:creationId xmlns:p14="http://schemas.microsoft.com/office/powerpoint/2010/main" val="1460666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sf--</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17</a:t>
            </a:fld>
            <a:endParaRPr lang="en-US"/>
          </a:p>
        </p:txBody>
      </p:sp>
    </p:spTree>
    <p:extLst>
      <p:ext uri="{BB962C8B-B14F-4D97-AF65-F5344CB8AC3E}">
        <p14:creationId xmlns:p14="http://schemas.microsoft.com/office/powerpoint/2010/main" val="2797974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51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652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22</a:t>
            </a:fld>
            <a:endParaRPr lang="en-US"/>
          </a:p>
        </p:txBody>
      </p:sp>
    </p:spTree>
    <p:extLst>
      <p:ext uri="{BB962C8B-B14F-4D97-AF65-F5344CB8AC3E}">
        <p14:creationId xmlns:p14="http://schemas.microsoft.com/office/powerpoint/2010/main" val="11025557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77887D87-93FF-6C48-B435-63A719D642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5207B0DB-7331-6D4D-ACE0-F241487D8AC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89E3393A-6227-0046-A5D9-9EF38298D42C}"/>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AE98F282-0E9E-3A4A-8599-D62B54FDD51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48AA18D8-B8D0-AF45-B704-0F47D36E78F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4" name="Footer Placeholder 3">
            <a:extLst>
              <a:ext uri="{FF2B5EF4-FFF2-40B4-BE49-F238E27FC236}">
                <a16:creationId xmlns:a16="http://schemas.microsoft.com/office/drawing/2014/main" id="{D284C3B1-26A4-104A-A466-A729165954AD}"/>
              </a:ext>
            </a:extLst>
          </p:cNvPr>
          <p:cNvSpPr>
            <a:spLocks noGrp="1"/>
          </p:cNvSpPr>
          <p:nvPr>
            <p:ph type="ftr" sz="quarter" idx="23"/>
          </p:nvPr>
        </p:nvSpPr>
        <p:spPr/>
        <p:txBody>
          <a:bodyPr/>
          <a:lstStyle/>
          <a:p>
            <a:endParaRPr lang="en-US"/>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99FC1D9-EC63-3E4D-8947-597DA7095C24}"/>
              </a:ext>
            </a:extLst>
          </p:cNvPr>
          <p:cNvSpPr>
            <a:spLocks noGrp="1"/>
          </p:cNvSpPr>
          <p:nvPr>
            <p:ph type="ftr" sz="quarter" idx="30"/>
          </p:nvPr>
        </p:nvSpPr>
        <p:spPr/>
        <p:txBody>
          <a:bodyPr/>
          <a:lstStyle/>
          <a:p>
            <a:endParaRPr lang="en-US"/>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286FF8B3-A7F5-5F4E-80DB-8F396D61D839}"/>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6" name="Picture 25">
            <a:extLst>
              <a:ext uri="{FF2B5EF4-FFF2-40B4-BE49-F238E27FC236}">
                <a16:creationId xmlns:a16="http://schemas.microsoft.com/office/drawing/2014/main" id="{0FD8677F-F677-AB42-87E0-E8326215AD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5838"/>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2" name="Footer Placeholder 1">
            <a:extLst>
              <a:ext uri="{FF2B5EF4-FFF2-40B4-BE49-F238E27FC236}">
                <a16:creationId xmlns:a16="http://schemas.microsoft.com/office/drawing/2014/main" id="{6989C282-2C24-084F-A5A7-54217C390E8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4DBAA02-8069-104E-B70F-EAD72CEE6F4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888D3262-E4FB-7543-AEB5-EE0665328C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74D72E30-FB19-2B43-8FA0-184D15806734}"/>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953AB-6A9A-8A46-A733-BB4FDD77D7AA}"/>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B3881F2C-EC0C-0248-83B2-ACCD54E5A3C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D222224-6E10-2948-92EC-47FCC1FFDE82}"/>
              </a:ext>
            </a:extLst>
          </p:cNvPr>
          <p:cNvSpPr>
            <a:spLocks noGrp="1"/>
          </p:cNvSpPr>
          <p:nvPr>
            <p:ph type="ftr" sz="quarter" idx="18"/>
          </p:nvPr>
        </p:nvSpPr>
        <p:spPr/>
        <p:txBody>
          <a:bodyPr/>
          <a:lstStyle/>
          <a:p>
            <a:endParaRPr lang="en-US"/>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C9322244-DDDE-D349-A616-ED76B22A22CF}"/>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9920123E-6ACA-4B4A-BF5C-7087DDDC0DB5}"/>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C3D1E5-B6C8-2646-AE5B-5925B47D37B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endParaRPr lang="en-US"/>
          </a:p>
        </p:txBody>
      </p:sp>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http://cdn.onlinewebfonts.com/svg/img_343679.p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http://cdn.onlinewebfonts.com/svg/img_343679.png"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7.xml"/><Relationship Id="rId5" Type="http://schemas.openxmlformats.org/officeDocument/2006/relationships/image" Target="http://cdn.onlinewebfonts.com/svg/img_343679.png" TargetMode="Externa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http://cdn.onlinewebfonts.com/svg/img_343679.png" TargetMode="Externa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9.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10.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emf"/><Relationship Id="rId5" Type="http://schemas.openxmlformats.org/officeDocument/2006/relationships/image" Target="../media/image28.emf"/><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emf"/><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7D823-A02E-FD43-A1C9-99A61C997029}"/>
              </a:ext>
            </a:extLst>
          </p:cNvPr>
          <p:cNvSpPr>
            <a:spLocks noGrp="1"/>
          </p:cNvSpPr>
          <p:nvPr>
            <p:ph type="body" sz="quarter" idx="10"/>
          </p:nvPr>
        </p:nvSpPr>
        <p:spPr/>
        <p:txBody>
          <a:bodyPr/>
          <a:lstStyle/>
          <a:p>
            <a:r>
              <a:rPr lang="en-US"/>
              <a:t>Data Driven Approach to a Successful Cloud Migration</a:t>
            </a:r>
          </a:p>
        </p:txBody>
      </p:sp>
      <p:sp>
        <p:nvSpPr>
          <p:cNvPr id="10" name="TextBox 9">
            <a:extLst>
              <a:ext uri="{FF2B5EF4-FFF2-40B4-BE49-F238E27FC236}">
                <a16:creationId xmlns:a16="http://schemas.microsoft.com/office/drawing/2014/main" id="{37DFE67E-2B55-8646-A1DC-3FC47C79B90A}"/>
              </a:ext>
            </a:extLst>
          </p:cNvPr>
          <p:cNvSpPr txBox="1"/>
          <p:nvPr/>
        </p:nvSpPr>
        <p:spPr>
          <a:xfrm>
            <a:off x="4971809" y="3762734"/>
            <a:ext cx="6769331" cy="939169"/>
          </a:xfrm>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val:sf</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[1:2]}}</a:t>
            </a:r>
          </a:p>
          <a:p>
            <a:r>
              <a:rPr lang="en-US" sz="2400" dirty="0">
                <a:solidFill>
                  <a:schemeClr val="bg1">
                    <a:lumMod val="95000"/>
                  </a:schemeClr>
                </a:solidFill>
              </a:rPr>
              <a:t>Analysis for System:  {{</a:t>
            </a:r>
            <a:r>
              <a:rPr lang="en-US" sz="2400" dirty="0" err="1">
                <a:solidFill>
                  <a:schemeClr val="bg1">
                    <a:lumMod val="95000"/>
                  </a:schemeClr>
                </a:solidFill>
              </a:rPr>
              <a:t>val:sf</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a:p>
            <a:endParaRPr lang="en-US" sz="2400" dirty="0">
              <a:solidFill>
                <a:schemeClr val="bg1">
                  <a:lumMod val="95000"/>
                </a:schemeClr>
              </a:solidFill>
            </a:endParaRPr>
          </a:p>
        </p:txBody>
      </p:sp>
      <p:sp>
        <p:nvSpPr>
          <p:cNvPr id="11" name="TextBox 10">
            <a:extLst>
              <a:ext uri="{FF2B5EF4-FFF2-40B4-BE49-F238E27FC236}">
                <a16:creationId xmlns:a16="http://schemas.microsoft.com/office/drawing/2014/main" id="{7C78F92B-2E2A-5D48-A674-36C18353BAB6}"/>
              </a:ext>
            </a:extLst>
          </p:cNvPr>
          <p:cNvSpPr txBox="1"/>
          <p:nvPr/>
        </p:nvSpPr>
        <p:spPr>
          <a:xfrm>
            <a:off x="4971810" y="4989378"/>
            <a:ext cx="6290358" cy="939169"/>
          </a:xfrm>
          <a:prstGeom prst="rect">
            <a:avLst/>
          </a:prstGeom>
          <a:noFill/>
        </p:spPr>
        <p:txBody>
          <a:bodyPr wrap="none" lIns="182880" tIns="182880" rIns="182880" bIns="182880" rtlCol="0" anchor="ctr" anchorCtr="0">
            <a:noAutofit/>
          </a:bodyPr>
          <a:lstStyle/>
          <a:p>
            <a:r>
              <a:rPr lang="en-US" dirty="0">
                <a:solidFill>
                  <a:schemeClr val="bg1">
                    <a:lumMod val="85000"/>
                  </a:schemeClr>
                </a:solidFill>
              </a:rPr>
              <a:t>{{</a:t>
            </a:r>
            <a:r>
              <a:rPr lang="en-US" dirty="0" err="1">
                <a:solidFill>
                  <a:schemeClr val="bg1">
                    <a:lumMod val="85000"/>
                  </a:schemeClr>
                </a:solidFill>
              </a:rPr>
              <a:t>val:sf</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[1:8]}}, {{</a:t>
            </a:r>
            <a:r>
              <a:rPr lang="en-US" dirty="0" err="1">
                <a:solidFill>
                  <a:schemeClr val="bg1">
                    <a:lumMod val="85000"/>
                  </a:schemeClr>
                </a:solidFill>
              </a:rPr>
              <a:t>val:sf</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[1:9]}} </a:t>
            </a:r>
          </a:p>
          <a:p>
            <a:r>
              <a:rPr lang="en-US" dirty="0">
                <a:solidFill>
                  <a:schemeClr val="bg1">
                    <a:lumMod val="85000"/>
                  </a:schemeClr>
                </a:solidFill>
              </a:rPr>
              <a:t>{{</a:t>
            </a:r>
            <a:r>
              <a:rPr lang="en-US" dirty="0" err="1">
                <a:solidFill>
                  <a:schemeClr val="bg1">
                    <a:lumMod val="85000"/>
                  </a:schemeClr>
                </a:solidFill>
              </a:rPr>
              <a:t>val:sf</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[1:7]}}</a:t>
            </a:r>
          </a:p>
        </p:txBody>
      </p:sp>
    </p:spTree>
    <p:extLst>
      <p:ext uri="{BB962C8B-B14F-4D97-AF65-F5344CB8AC3E}">
        <p14:creationId xmlns:p14="http://schemas.microsoft.com/office/powerpoint/2010/main" val="145661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119849"/>
            <a:ext cx="8281819" cy="2827677"/>
          </a:xfrm>
        </p:spPr>
        <p:txBody>
          <a:bodyPr/>
          <a:lstStyle/>
          <a:p>
            <a:pPr marL="0" indent="0">
              <a:lnSpc>
                <a:spcPct val="100000"/>
              </a:lnSpc>
              <a:buNone/>
            </a:pPr>
            <a:r>
              <a:rPr lang="en-US" sz="1800" b="1">
                <a:solidFill>
                  <a:schemeClr val="tx2"/>
                </a:solidFill>
              </a:rPr>
              <a:t>Ingress of Data</a:t>
            </a:r>
          </a:p>
          <a:p>
            <a:pPr>
              <a:lnSpc>
                <a:spcPct val="100000"/>
              </a:lnSpc>
            </a:pPr>
            <a:r>
              <a:rPr lang="en-US" sz="1600"/>
              <a:t>Depends greatly on the connectivity between customers and their cloud providers</a:t>
            </a:r>
          </a:p>
          <a:p>
            <a:pPr>
              <a:lnSpc>
                <a:spcPct val="100000"/>
              </a:lnSpc>
            </a:pPr>
            <a:r>
              <a:rPr lang="en-US" sz="1600"/>
              <a:t>No cost</a:t>
            </a:r>
          </a:p>
          <a:p>
            <a:pPr>
              <a:lnSpc>
                <a:spcPct val="100000"/>
              </a:lnSpc>
            </a:pPr>
            <a:r>
              <a:rPr lang="en-US" sz="1600"/>
              <a:t>Potential data transfer bottleneck</a:t>
            </a:r>
          </a:p>
          <a:p>
            <a:pPr marL="0" indent="0">
              <a:lnSpc>
                <a:spcPct val="100000"/>
              </a:lnSpc>
              <a:buNone/>
            </a:pPr>
            <a:r>
              <a:rPr lang="en-US" sz="1800" b="1">
                <a:solidFill>
                  <a:schemeClr val="tx2"/>
                </a:solidFill>
              </a:rPr>
              <a:t>Egress Charges</a:t>
            </a:r>
          </a:p>
          <a:p>
            <a:pPr>
              <a:lnSpc>
                <a:spcPct val="100000"/>
              </a:lnSpc>
            </a:pPr>
            <a:r>
              <a:rPr lang="en-US" sz="1600"/>
              <a:t>Cloud Service Providers like to keep data in and not let it out</a:t>
            </a:r>
          </a:p>
          <a:p>
            <a:pPr>
              <a:lnSpc>
                <a:spcPct val="100000"/>
              </a:lnSpc>
            </a:pPr>
            <a:r>
              <a:rPr lang="en-US" sz="1600"/>
              <a:t>“Usually cloud providers charge between 5 and 20 cents per GB every time you move your data from their cloud storage…”</a:t>
            </a:r>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pic:sf</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90693" y="2322285"/>
            <a:ext cx="10972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val:sf</a:t>
            </a:r>
            <a:r>
              <a:rPr lang="en-PH" sz="2000" dirty="0"/>
              <a:t>--</a:t>
            </a:r>
            <a:r>
              <a:rPr lang="en-PH" sz="2000" dirty="0" err="1"/>
              <a:t>subsecond_query.csv</a:t>
            </a:r>
            <a:r>
              <a:rPr lang="en-PH" sz="2000" dirty="0"/>
              <a:t>[1:8]}}M per day. {{</a:t>
            </a:r>
            <a:r>
              <a:rPr lang="en-PH" sz="2000" dirty="0" err="1"/>
              <a:t>val:sf</a:t>
            </a:r>
            <a:r>
              <a:rPr lang="en-PH" sz="2000" dirty="0"/>
              <a:t>--</a:t>
            </a:r>
            <a:r>
              <a:rPr lang="en-PH" sz="2000" dirty="0" err="1"/>
              <a:t>subsecond_query.csv</a:t>
            </a:r>
            <a:r>
              <a:rPr lang="en-PH" sz="2000" dirty="0"/>
              <a:t>[1:7]}} % of the queries are sub-second</a:t>
            </a:r>
          </a:p>
        </p:txBody>
      </p:sp>
      <p:grpSp>
        <p:nvGrpSpPr>
          <p:cNvPr id="16" name="Group 15">
            <a:extLst>
              <a:ext uri="{FF2B5EF4-FFF2-40B4-BE49-F238E27FC236}">
                <a16:creationId xmlns:a16="http://schemas.microsoft.com/office/drawing/2014/main" id="{C14AA291-33AD-E142-8AAE-C480E52E5D3F}"/>
              </a:ext>
            </a:extLst>
          </p:cNvPr>
          <p:cNvGrpSpPr/>
          <p:nvPr/>
        </p:nvGrpSpPr>
        <p:grpSpPr>
          <a:xfrm>
            <a:off x="8060530" y="196886"/>
            <a:ext cx="2220798" cy="1521438"/>
            <a:chOff x="2841856" y="2232102"/>
            <a:chExt cx="2220798" cy="1521438"/>
          </a:xfrm>
        </p:grpSpPr>
        <p:sp>
          <p:nvSpPr>
            <p:cNvPr id="18" name="TextBox 17">
              <a:extLst>
                <a:ext uri="{FF2B5EF4-FFF2-40B4-BE49-F238E27FC236}">
                  <a16:creationId xmlns:a16="http://schemas.microsoft.com/office/drawing/2014/main" id="{0B779C4D-0F0C-4B4A-A808-0BF7D8FC0A1C}"/>
                </a:ext>
              </a:extLst>
            </p:cNvPr>
            <p:cNvSpPr txBox="1"/>
            <p:nvPr/>
          </p:nvSpPr>
          <p:spPr>
            <a:xfrm>
              <a:off x="2841856" y="2232102"/>
              <a:ext cx="2220798"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sp>
          <p:nvSpPr>
            <p:cNvPr id="19" name="Freeform: Shape 56">
              <a:extLst>
                <a:ext uri="{FF2B5EF4-FFF2-40B4-BE49-F238E27FC236}">
                  <a16:creationId xmlns:a16="http://schemas.microsoft.com/office/drawing/2014/main" id="{7035FD4F-8B73-F647-962A-B18A88E96088}"/>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5" name="Group 24">
            <a:extLst>
              <a:ext uri="{FF2B5EF4-FFF2-40B4-BE49-F238E27FC236}">
                <a16:creationId xmlns:a16="http://schemas.microsoft.com/office/drawing/2014/main" id="{91CB3AB1-8BFD-F148-96F1-8ECB8C9DD672}"/>
              </a:ext>
            </a:extLst>
          </p:cNvPr>
          <p:cNvGrpSpPr/>
          <p:nvPr/>
        </p:nvGrpSpPr>
        <p:grpSpPr>
          <a:xfrm>
            <a:off x="10306231" y="1126603"/>
            <a:ext cx="2220798" cy="1595433"/>
            <a:chOff x="7577253" y="2297151"/>
            <a:chExt cx="2094794" cy="1595433"/>
          </a:xfrm>
        </p:grpSpPr>
        <p:sp>
          <p:nvSpPr>
            <p:cNvPr id="26" name="Freeform: Shape 56">
              <a:extLst>
                <a:ext uri="{FF2B5EF4-FFF2-40B4-BE49-F238E27FC236}">
                  <a16:creationId xmlns:a16="http://schemas.microsoft.com/office/drawing/2014/main" id="{3D733C5C-993D-1F4F-B2A9-AD88B66A2810}"/>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7" name="TextBox 26">
              <a:extLst>
                <a:ext uri="{FF2B5EF4-FFF2-40B4-BE49-F238E27FC236}">
                  <a16:creationId xmlns:a16="http://schemas.microsoft.com/office/drawing/2014/main" id="{B0CEAB0F-6500-B94C-B3F0-CB929B962605}"/>
                </a:ext>
              </a:extLst>
            </p:cNvPr>
            <p:cNvSpPr txBox="1"/>
            <p:nvPr/>
          </p:nvSpPr>
          <p:spPr>
            <a:xfrm>
              <a:off x="7577253" y="2297151"/>
              <a:ext cx="2094794"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gr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2336652"/>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6740" y="2057400"/>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315200" y="2213517"/>
            <a:ext cx="4305300" cy="1097416"/>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a:p>
            <a:pPr lvl="0" defTabSz="914330">
              <a:lnSpc>
                <a:spcPct val="130000"/>
              </a:lnSpc>
              <a:spcBef>
                <a:spcPts val="1200"/>
              </a:spcBef>
              <a:defRPr/>
            </a:pPr>
            <a:r>
              <a:rPr lang="en-US" sz="1100" b="1" dirty="0">
                <a:solidFill>
                  <a:srgbClr val="6B767D"/>
                </a:solidFill>
              </a:rPr>
              <a:t>Tactical queries cost very little in Vantage. </a:t>
            </a:r>
          </a:p>
          <a:p>
            <a:pPr lvl="0" defTabSz="914330">
              <a:lnSpc>
                <a:spcPct val="130000"/>
              </a:lnSpc>
              <a:spcBef>
                <a:spcPts val="1200"/>
              </a:spcBef>
              <a:defRPr/>
            </a:pPr>
            <a:endParaRPr lang="en-US" sz="1100" dirty="0">
              <a:solidFill>
                <a:srgbClr val="6B767D"/>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315199" y="2876541"/>
            <a:ext cx="4497050" cy="3583481"/>
          </a:xfrm>
          <a:prstGeom prst="rect">
            <a:avLst/>
          </a:prstGeom>
        </p:spPr>
        <p:txBody>
          <a:bodyPr wrap="square">
            <a:spAutoFit/>
          </a:bodyPr>
          <a:lstStyle/>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[1:27]}}</a:t>
            </a:r>
            <a:r>
              <a:rPr lang="en-US" sz="1100" b="1" dirty="0">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endParaRPr lang="en-US" dirty="0"/>
          </a:p>
        </p:txBody>
      </p:sp>
      <p:sp>
        <p:nvSpPr>
          <p:cNvPr id="8" name="Rectangle 7">
            <a:extLst>
              <a:ext uri="{FF2B5EF4-FFF2-40B4-BE49-F238E27FC236}">
                <a16:creationId xmlns:a16="http://schemas.microsoft.com/office/drawing/2014/main" id="{C7E41A62-A2A9-F64E-88C7-8C25D88C6049}"/>
              </a:ext>
            </a:extLst>
          </p:cNvPr>
          <p:cNvSpPr/>
          <p:nvPr/>
        </p:nvSpPr>
        <p:spPr>
          <a:xfrm>
            <a:off x="502676" y="2309348"/>
            <a:ext cx="6559860" cy="3898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extLst>
              <p:ext uri="{D42A27DB-BD31-4B8C-83A1-F6EECF244321}">
                <p14:modId xmlns:p14="http://schemas.microsoft.com/office/powerpoint/2010/main" val="2428755287"/>
              </p:ext>
            </p:extLst>
          </p:nvPr>
        </p:nvGraphicFramePr>
        <p:xfrm>
          <a:off x="576262" y="1715707"/>
          <a:ext cx="6530594" cy="4842747"/>
        </p:xfrm>
        <a:graphic>
          <a:graphicData uri="http://schemas.openxmlformats.org/drawingml/2006/table">
            <a:tbl>
              <a:tblPr firstRow="1" bandRow="1">
                <a:tableStyleId>{9DCAF9ED-07DC-4A11-8D7F-57B35C25682E}</a:tableStyleId>
              </a:tblPr>
              <a:tblGrid>
                <a:gridCol w="2159886">
                  <a:extLst>
                    <a:ext uri="{9D8B030D-6E8A-4147-A177-3AD203B41FA5}">
                      <a16:colId xmlns:a16="http://schemas.microsoft.com/office/drawing/2014/main" val="3407009080"/>
                    </a:ext>
                  </a:extLst>
                </a:gridCol>
                <a:gridCol w="2509910">
                  <a:extLst>
                    <a:ext uri="{9D8B030D-6E8A-4147-A177-3AD203B41FA5}">
                      <a16:colId xmlns:a16="http://schemas.microsoft.com/office/drawing/2014/main" val="901635371"/>
                    </a:ext>
                  </a:extLst>
                </a:gridCol>
                <a:gridCol w="1860798">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1000" dirty="0" err="1">
                          <a:latin typeface="+mn-lt"/>
                        </a:rPr>
                        <a:t>TableName</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sz="1000" dirty="0" err="1">
                          <a:latin typeface="+mn-lt"/>
                        </a:rPr>
                        <a:t>CurrentPerm</a:t>
                      </a:r>
                      <a:r>
                        <a:rPr sz="1000" dirty="0">
                          <a:latin typeface="+mn-lt"/>
                        </a:rPr>
                        <a:t> GB</a:t>
                      </a:r>
                      <a:endParaRPr lang="en-US" sz="1000" b="0" i="0" u="none" strike="noStrike" baseline="0" dirty="0">
                        <a:solidFill>
                          <a:srgbClr val="FFFFFF"/>
                        </a:solidFill>
                        <a:effectLst/>
                        <a:latin typeface="+mn-lt"/>
                      </a:endParaRPr>
                    </a:p>
                  </a:txBody>
                  <a:tcPr marL="90000" marR="457200"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col:sf</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--10GB_tables.csv[2]}}</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col:sf</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col:sf</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--10GB_tables.csv[4]}}</a:t>
                      </a: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dirty="0"/>
              <a:t>{{</a:t>
            </a:r>
            <a:r>
              <a:rPr lang="en-PH" dirty="0" err="1"/>
              <a:t>val:sf</a:t>
            </a:r>
            <a:r>
              <a:rPr lang="en-PH" dirty="0"/>
              <a:t>--10GB_table_count.csv[1:2]}} Tables Exceed 10GB </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Table Size &gt; 10GB</a:t>
            </a:r>
          </a:p>
        </p:txBody>
      </p:sp>
      <p:grpSp>
        <p:nvGrpSpPr>
          <p:cNvPr id="10" name="Group 9">
            <a:extLst>
              <a:ext uri="{FF2B5EF4-FFF2-40B4-BE49-F238E27FC236}">
                <a16:creationId xmlns:a16="http://schemas.microsoft.com/office/drawing/2014/main" id="{791390C5-FFE2-F44C-BC07-7AB293C2DB82}"/>
              </a:ext>
            </a:extLst>
          </p:cNvPr>
          <p:cNvGrpSpPr/>
          <p:nvPr/>
        </p:nvGrpSpPr>
        <p:grpSpPr>
          <a:xfrm>
            <a:off x="10546080" y="854"/>
            <a:ext cx="1645920" cy="813549"/>
            <a:chOff x="10546080" y="854"/>
            <a:chExt cx="1645920" cy="813549"/>
          </a:xfrm>
        </p:grpSpPr>
        <p:sp>
          <p:nvSpPr>
            <p:cNvPr id="11" name="TextBox 10">
              <a:extLst>
                <a:ext uri="{FF2B5EF4-FFF2-40B4-BE49-F238E27FC236}">
                  <a16:creationId xmlns:a16="http://schemas.microsoft.com/office/drawing/2014/main" id="{B1A1DC40-E645-F748-8B24-34A9FCD72044}"/>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2" name="Rectangle 11">
              <a:extLst>
                <a:ext uri="{FF2B5EF4-FFF2-40B4-BE49-F238E27FC236}">
                  <a16:creationId xmlns:a16="http://schemas.microsoft.com/office/drawing/2014/main" id="{EA64B2F2-99B0-3445-8854-79AF67959C2F}"/>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3" name="Picture 3" descr="Image result for important icon">
              <a:extLst>
                <a:ext uri="{FF2B5EF4-FFF2-40B4-BE49-F238E27FC236}">
                  <a16:creationId xmlns:a16="http://schemas.microsoft.com/office/drawing/2014/main" id="{A5DF091A-1889-D447-B9FF-6AE9F0FD7DB7}"/>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E4E6556-FE7A-5C4F-9672-3E2B684A9009}"/>
              </a:ext>
            </a:extLst>
          </p:cNvPr>
          <p:cNvSpPr/>
          <p:nvPr/>
        </p:nvSpPr>
        <p:spPr>
          <a:xfrm>
            <a:off x="7315200" y="2635668"/>
            <a:ext cx="4305300" cy="1203599"/>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Forced Denormalization</a:t>
            </a:r>
          </a:p>
          <a:p>
            <a:pPr lvl="0" defTabSz="914330">
              <a:lnSpc>
                <a:spcPct val="130000"/>
              </a:lnSpc>
              <a:spcBef>
                <a:spcPts val="1200"/>
              </a:spcBef>
            </a:pPr>
            <a:r>
              <a:rPr lang="en-US" sz="1100" b="1" dirty="0">
                <a:latin typeface="+mj-lt"/>
              </a:rPr>
              <a:t>Some lesser architectures force customers to </a:t>
            </a:r>
            <a:r>
              <a:rPr lang="en-US" sz="1100" b="1" dirty="0" err="1">
                <a:latin typeface="+mj-lt"/>
              </a:rPr>
              <a:t>denormalize</a:t>
            </a:r>
            <a:r>
              <a:rPr lang="en-US" sz="1100" b="1" dirty="0">
                <a:latin typeface="+mj-lt"/>
              </a:rPr>
              <a:t>. </a:t>
            </a:r>
            <a:r>
              <a:rPr lang="en-US" sz="1100" dirty="0">
                <a:latin typeface="+mj-lt"/>
              </a:rPr>
              <a:t>This means creating one pipeline per use which results in the scenario called “Pipeline Jungles.”</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3108729293"/>
              </p:ext>
            </p:extLst>
          </p:nvPr>
        </p:nvGraphicFramePr>
        <p:xfrm>
          <a:off x="576263" y="1720772"/>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grpSp>
        <p:nvGrpSpPr>
          <p:cNvPr id="9" name="Group 8">
            <a:extLst>
              <a:ext uri="{FF2B5EF4-FFF2-40B4-BE49-F238E27FC236}">
                <a16:creationId xmlns:a16="http://schemas.microsoft.com/office/drawing/2014/main" id="{CD1CA8A5-F143-3643-8EDF-6E8A36E1D94D}"/>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E10E87BE-BDE1-7248-A00C-6A67F9F3AB7C}"/>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94115CE9-75CF-E54E-B703-BE1F46B8FD46}"/>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dirty="0">
                  <a:solidFill>
                    <a:schemeClr val="bg1"/>
                  </a:solidFill>
                </a:rPr>
                <a:t>customize </a:t>
              </a:r>
            </a:p>
            <a:p>
              <a:pPr algn="ctr"/>
              <a:r>
                <a:rPr lang="en-US" sz="1200" b="1" dirty="0">
                  <a:solidFill>
                    <a:schemeClr val="bg1"/>
                  </a:solidFill>
                </a:rPr>
                <a:t>placeholder </a:t>
              </a:r>
            </a:p>
            <a:p>
              <a:pPr algn="ctr"/>
              <a:r>
                <a:rPr lang="en-US" sz="1200" b="1" dirty="0">
                  <a:solidFill>
                    <a:schemeClr val="bg1"/>
                  </a:solidFill>
                </a:rPr>
                <a:t>text</a:t>
              </a:r>
            </a:p>
          </p:txBody>
        </p:sp>
        <p:pic>
          <p:nvPicPr>
            <p:cNvPr id="12" name="Picture 3" descr="Image result for important icon">
              <a:extLst>
                <a:ext uri="{FF2B5EF4-FFF2-40B4-BE49-F238E27FC236}">
                  <a16:creationId xmlns:a16="http://schemas.microsoft.com/office/drawing/2014/main" id="{2897840C-3372-504B-BEEC-0654D5874892}"/>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28" name="Rectangle 27">
              <a:extLst>
                <a:ext uri="{FF2B5EF4-FFF2-40B4-BE49-F238E27FC236}">
                  <a16:creationId xmlns:a16="http://schemas.microsoft.com/office/drawing/2014/main" id="{BCE9B951-3D1F-7F4C-A6F2-9D3D642DB2DB}"/>
                </a:ext>
              </a:extLst>
            </p:cNvPr>
            <p:cNvSpPr/>
            <p:nvPr/>
          </p:nvSpPr>
          <p:spPr>
            <a:xfrm>
              <a:off x="1131518" y="2170374"/>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8594380" y="1947422"/>
            <a:ext cx="3156168"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Not having PI will require complete remodeling and will dramatically reduce performance, especially for tactical queries.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8595143" y="2879508"/>
            <a:ext cx="3233284" cy="1077218"/>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bg2"/>
                </a:solidFill>
                <a:latin typeface="Arial"/>
              </a:rPr>
              <a:t>SET tables enforce uniqueness automatically; absence of this capability will require moving this complex logic to ETL.</a:t>
            </a:r>
          </a:p>
          <a:p>
            <a:pPr lvl="0">
              <a:spcAft>
                <a:spcPts val="1200"/>
              </a:spcAft>
              <a:defRPr sz="1200">
                <a:solidFill>
                  <a:srgbClr val="384951"/>
                </a:solidFill>
                <a:latin typeface="Arial"/>
              </a:defRPr>
            </a:pPr>
            <a:r>
              <a:rPr lang="en-PH" sz="1200" dirty="0">
                <a:solidFill>
                  <a:schemeClr val="bg2"/>
                </a:solidFill>
                <a:latin typeface="Arial"/>
              </a:rPr>
              <a:t>Global Temporary tables will need to be handled in the ETL, as well.</a:t>
            </a:r>
          </a:p>
        </p:txBody>
      </p:sp>
      <p:sp>
        <p:nvSpPr>
          <p:cNvPr id="44" name="TextBox 43">
            <a:extLst>
              <a:ext uri="{FF2B5EF4-FFF2-40B4-BE49-F238E27FC236}">
                <a16:creationId xmlns:a16="http://schemas.microsoft.com/office/drawing/2014/main" id="{0F1A3E65-83B4-D040-93EB-334A6023D8D2}"/>
              </a:ext>
            </a:extLst>
          </p:cNvPr>
          <p:cNvSpPr txBox="1"/>
          <p:nvPr/>
        </p:nvSpPr>
        <p:spPr>
          <a:xfrm>
            <a:off x="8606857" y="4570098"/>
            <a:ext cx="3189216" cy="738664"/>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All the constraints handled by the database would need to be handled by ETL, which will significantly increase ETL effort and can cause reconciliation issues.</a:t>
            </a:r>
          </a:p>
        </p:txBody>
      </p:sp>
    </p:spTree>
    <p:custDataLst>
      <p:tags r:id="rId1"/>
    </p:custDataLst>
    <p:extLst>
      <p:ext uri="{BB962C8B-B14F-4D97-AF65-F5344CB8AC3E}">
        <p14:creationId xmlns:p14="http://schemas.microsoft.com/office/powerpoint/2010/main" val="26445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a:t>Plan for Ongoing Success in the Cloud</a:t>
            </a:r>
          </a:p>
          <a:p>
            <a:r>
              <a:rPr lang="en-US" sz="1800"/>
              <a:t>BigQuery Background</a:t>
            </a:r>
          </a:p>
          <a:p>
            <a:r>
              <a:rPr lang="en-US" sz="1800"/>
              <a:t>Key System Metrics </a:t>
            </a:r>
          </a:p>
          <a:p>
            <a:r>
              <a:rPr lang="en-US" sz="1800"/>
              <a:t>System Analysis</a:t>
            </a:r>
          </a:p>
          <a:p>
            <a:pPr lvl="1"/>
            <a:r>
              <a:rPr lang="en-US" sz="1600"/>
              <a:t>Data Transfer</a:t>
            </a:r>
          </a:p>
          <a:p>
            <a:pPr lvl="1"/>
            <a:r>
              <a:rPr lang="en-US" sz="1600"/>
              <a:t>Architectural Consideration</a:t>
            </a:r>
          </a:p>
          <a:p>
            <a:pPr lvl="1"/>
            <a:r>
              <a:rPr lang="en-US" sz="1600"/>
              <a:t>System Platform Limitations</a:t>
            </a:r>
          </a:p>
          <a:p>
            <a:pPr lvl="1"/>
            <a:r>
              <a:rPr lang="en-US" sz="1600"/>
              <a:t>Dictionary and Schema Analysis</a:t>
            </a:r>
          </a:p>
          <a:p>
            <a:r>
              <a:rPr lang="en-US" sz="1800"/>
              <a:t>Summary</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28" name="Rectangle 27">
              <a:extLst>
                <a:ext uri="{FF2B5EF4-FFF2-40B4-BE49-F238E27FC236}">
                  <a16:creationId xmlns:a16="http://schemas.microsoft.com/office/drawing/2014/main" id="{BCE9B951-3D1F-7F4C-A6F2-9D3D642DB2DB}"/>
                </a:ext>
              </a:extLst>
            </p:cNvPr>
            <p:cNvSpPr/>
            <p:nvPr/>
          </p:nvSpPr>
          <p:spPr>
            <a:xfrm>
              <a:off x="1131518" y="2170374"/>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sp>
        <p:nvSpPr>
          <p:cNvPr id="32" name="TextBox 31">
            <a:extLst>
              <a:ext uri="{FF2B5EF4-FFF2-40B4-BE49-F238E27FC236}">
                <a16:creationId xmlns:a16="http://schemas.microsoft.com/office/drawing/2014/main" id="{C29C24EE-D5F7-1D4F-9B4A-F10F8E77119F}"/>
              </a:ext>
            </a:extLst>
          </p:cNvPr>
          <p:cNvSpPr txBox="1"/>
          <p:nvPr/>
        </p:nvSpPr>
        <p:spPr>
          <a:xfrm>
            <a:off x="4195627"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4212602"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4201028"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4201028"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4201026"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column_format_state.csv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4203329"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8569617" y="1945539"/>
            <a:ext cx="3207342"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Column Formatting allows users to control data type precision. If not handled properly in the ETL logic, it can cause reconciliation issues.</a:t>
            </a:r>
          </a:p>
        </p:txBody>
      </p:sp>
      <p:sp>
        <p:nvSpPr>
          <p:cNvPr id="42" name="TextBox 41">
            <a:extLst>
              <a:ext uri="{FF2B5EF4-FFF2-40B4-BE49-F238E27FC236}">
                <a16:creationId xmlns:a16="http://schemas.microsoft.com/office/drawing/2014/main" id="{5DEDD4D0-E628-B043-9113-CE482A6BFF81}"/>
              </a:ext>
            </a:extLst>
          </p:cNvPr>
          <p:cNvSpPr txBox="1"/>
          <p:nvPr/>
        </p:nvSpPr>
        <p:spPr>
          <a:xfrm>
            <a:off x="8569617" y="2857049"/>
            <a:ext cx="3207342" cy="738664"/>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bg2"/>
                </a:solidFill>
              </a:rPr>
              <a:t>Teradata offers multi-level partitioning that is not found in other databases. Lack of this feature will result in significantly worse performance for partitioned queries.</a:t>
            </a:r>
            <a:endParaRPr lang="en-PH" sz="1200" dirty="0">
              <a:solidFill>
                <a:schemeClr val="bg2"/>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8569617" y="3934845"/>
            <a:ext cx="3200290"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bg2"/>
                </a:solidFill>
              </a:rPr>
              <a:t>These data types provide specialized business capabilities such as Time Series, Geospatial, Temporal, and Unstructured Data processing. Absence of the data types will make it difficult to provide high-level business capabilities.</a:t>
            </a:r>
            <a:endParaRPr lang="en-PH" sz="1200" dirty="0">
              <a:solidFill>
                <a:schemeClr val="bg2"/>
              </a:solidFill>
              <a:latin typeface="Arial"/>
            </a:endParaRPr>
          </a:p>
        </p:txBody>
      </p:sp>
    </p:spTree>
    <p:custDataLst>
      <p:tags r:id="rId1"/>
    </p:custDataLst>
    <p:extLst>
      <p:ext uri="{BB962C8B-B14F-4D97-AF65-F5344CB8AC3E}">
        <p14:creationId xmlns:p14="http://schemas.microsoft.com/office/powerpoint/2010/main" val="167974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hqprint">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1074474" y="1340898"/>
            <a:ext cx="9898326" cy="715294"/>
          </a:xfrm>
        </p:spPr>
        <p:txBody>
          <a:bodyPr anchor="b">
            <a:noAutofit/>
          </a:bodyPr>
          <a:lstStyle/>
          <a:p>
            <a:r>
              <a:rPr lang="en-US" sz="3600" dirty="0">
                <a:solidFill>
                  <a:schemeClr val="bg1"/>
                </a:solidFill>
              </a:rPr>
              <a:t>Vantage Success Through Value Delivery</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1074474" y="3313565"/>
            <a:ext cx="3965875" cy="1916357"/>
          </a:xfrm>
        </p:spPr>
        <p:txBody>
          <a:bodyPr>
            <a:normAutofit/>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898679" y="3313564"/>
            <a:ext cx="2273677" cy="1293277"/>
          </a:xfrm>
          <a:prstGeom prst="rect">
            <a:avLst/>
          </a:prstGeom>
        </p:spPr>
        <p:txBody>
          <a:bodyPr vert="horz" lIns="0" tIns="0" rIns="0" bIns="0" rtlCol="0">
            <a:normAutofit/>
          </a:bodyPr>
          <a:lstStyle/>
          <a:p>
            <a:pPr>
              <a:spcBef>
                <a:spcPts val="500"/>
              </a:spcBef>
            </a:pPr>
            <a:r>
              <a:rPr lang="en-US">
                <a:solidFill>
                  <a:schemeClr val="bg1"/>
                </a:solidFill>
              </a:rPr>
              <a:t>Leads to successful</a:t>
            </a:r>
            <a:br>
              <a:rPr lang="en-US">
                <a:solidFill>
                  <a:schemeClr val="bg1"/>
                </a:solidFill>
              </a:rPr>
            </a:br>
            <a:r>
              <a:rPr lang="en-US">
                <a:solidFill>
                  <a:schemeClr val="bg1"/>
                </a:solidFill>
              </a:rPr>
              <a:t>migration decisions</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1074475"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898679"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other Cloud native database offerings</a:t>
            </a: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Teradata </a:t>
            </a:r>
            <a:r>
              <a:rPr lang="en-US" sz="1200" b="1">
                <a:solidFill>
                  <a:srgbClr val="384951"/>
                </a:solidFill>
                <a:latin typeface="Arial" panose="020B0604020202020204"/>
              </a:rPr>
              <a:t>in Public</a:t>
            </a: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146841"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a:ln>
                  <a:noFill/>
                </a:ln>
                <a:solidFill>
                  <a:srgbClr val="6B767D"/>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Marketing, Sales &amp; Care 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10" y="4564784"/>
            <a:ext cx="1146840"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Extensive re-engineering and parallel running drives high-cost;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Resources and management time diverted merely 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Vantage Platform Consumption Analysis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C83FD1-FC23-274E-93C5-4D9AEA877D48}"/>
              </a:ext>
            </a:extLst>
          </p:cNvPr>
          <p:cNvSpPr txBox="1"/>
          <p:nvPr/>
        </p:nvSpPr>
        <p:spPr>
          <a:xfrm>
            <a:off x="4612341" y="968188"/>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
        <p:nvSpPr>
          <p:cNvPr id="6" name="Subtitle 5">
            <a:extLst>
              <a:ext uri="{FF2B5EF4-FFF2-40B4-BE49-F238E27FC236}">
                <a16:creationId xmlns:a16="http://schemas.microsoft.com/office/drawing/2014/main" id="{E3993BD5-FC1E-D940-A481-D358242FD79B}"/>
              </a:ext>
            </a:extLst>
          </p:cNvPr>
          <p:cNvSpPr txBox="1">
            <a:spLocks noGrp="1"/>
          </p:cNvSpPr>
          <p:nvPr>
            <p:ph type="subTitle" idx="1"/>
          </p:nvPr>
        </p:nvSpPr>
        <p:spPr>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val:sf</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val:sf</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val:sf</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864403" y="4818734"/>
            <a:ext cx="7709468" cy="461665"/>
            <a:chOff x="3839354" y="4113952"/>
            <a:chExt cx="7709468"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839354" y="4113952"/>
              <a:ext cx="7709468" cy="461665"/>
              <a:chOff x="2891901" y="4645136"/>
              <a:chExt cx="7709468"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891901" y="4645136"/>
                <a:ext cx="4751237"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val:sf</a:t>
                </a:r>
                <a:r>
                  <a:rPr lang="en-US" sz="2400" b="1" dirty="0">
                    <a:solidFill>
                      <a:srgbClr val="384951"/>
                    </a:solidFill>
                  </a:rPr>
                  <a:t>--</a:t>
                </a:r>
                <a:r>
                  <a:rPr lang="en-US" sz="2400" b="1" dirty="0" err="1">
                    <a:solidFill>
                      <a:srgbClr val="384951"/>
                    </a:solidFill>
                  </a:rPr>
                  <a:t>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269262" y="1844365"/>
            <a:ext cx="6812832" cy="461665"/>
            <a:chOff x="3269262" y="1844365"/>
            <a:chExt cx="6812832"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269262" y="1844365"/>
              <a:ext cx="6812832" cy="461665"/>
              <a:chOff x="2321809" y="1436741"/>
              <a:chExt cx="6812832"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321809" y="1436741"/>
                <a:ext cx="5321329"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val:sf</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289139" y="2600894"/>
            <a:ext cx="8197999" cy="461665"/>
            <a:chOff x="3289139" y="2600894"/>
            <a:chExt cx="8197999"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289139" y="2600894"/>
              <a:ext cx="8197999" cy="461665"/>
              <a:chOff x="2341686" y="2548270"/>
              <a:chExt cx="8197999"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41686" y="2548270"/>
                <a:ext cx="530145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val:sf</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390129" y="3357423"/>
            <a:ext cx="8483373" cy="461665"/>
            <a:chOff x="3390129" y="3357423"/>
            <a:chExt cx="8483373"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390129" y="3357423"/>
              <a:ext cx="8483373" cy="461665"/>
              <a:chOff x="2442676" y="3484031"/>
              <a:chExt cx="8483373"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442676" y="3484031"/>
                <a:ext cx="5200462"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:sf</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:sf--</a:t>
                </a:r>
                <a:r>
                  <a:rPr lang="en-US" sz="2400" b="1" dirty="0" err="1">
                    <a:solidFill>
                      <a:srgbClr val="384951"/>
                    </a:solidFill>
                  </a:rPr>
                  <a:t>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11124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dirty="0"/>
              <a:t>Key System Metrics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379536682"/>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query_counts.csv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243484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99C8C7C997920479C3798389F323C35" ma:contentTypeVersion="9" ma:contentTypeDescription="Create a new document." ma:contentTypeScope="" ma:versionID="80cfde4f497d62032f0008299c088cb3">
  <xsd:schema xmlns:xsd="http://www.w3.org/2001/XMLSchema" xmlns:xs="http://www.w3.org/2001/XMLSchema" xmlns:p="http://schemas.microsoft.com/office/2006/metadata/properties" xmlns:ns2="0e6571b5-a9dc-43f8-85b9-4a38aed7e064" xmlns:ns3="ff020447-d8e2-4b37-8909-dabc166cc496" targetNamespace="http://schemas.microsoft.com/office/2006/metadata/properties" ma:root="true" ma:fieldsID="f377074270a0ed41e360df589565bcc4" ns2:_="" ns3:_="">
    <xsd:import namespace="0e6571b5-a9dc-43f8-85b9-4a38aed7e064"/>
    <xsd:import namespace="ff020447-d8e2-4b37-8909-dabc166cc49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6571b5-a9dc-43f8-85b9-4a38aed7e0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020447-d8e2-4b37-8909-dabc166cc49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666DFB-A4FA-4B17-89E3-CF93DA0799CC}">
  <ds:schemaRefs>
    <ds:schemaRef ds:uri="0e6571b5-a9dc-43f8-85b9-4a38aed7e064"/>
    <ds:schemaRef ds:uri="ff020447-d8e2-4b37-8909-dabc166cc4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A331465-8099-430A-870F-414A0BDB373A}">
  <ds:schemaRefs>
    <ds:schemaRef ds:uri="0e6571b5-a9dc-43f8-85b9-4a38aed7e064"/>
    <ds:schemaRef ds:uri="ff020447-d8e2-4b37-8909-dabc166cc4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DB6827F-648A-4891-9481-0598F848AD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Theme1</Template>
  <TotalTime>1396</TotalTime>
  <Words>2014</Words>
  <Application>Microsoft Macintosh PowerPoint</Application>
  <PresentationFormat>Widescreen</PresentationFormat>
  <Paragraphs>241</Paragraphs>
  <Slides>25</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System Font Regular</vt:lpstr>
      <vt:lpstr>Theme1</vt:lpstr>
      <vt:lpstr>PowerPoint Presentation</vt:lpstr>
      <vt:lpstr>Agenda</vt:lpstr>
      <vt:lpstr>PowerPoint Presentation</vt:lpstr>
      <vt:lpstr>Cloud is the Future of Infrastructure But not all Cloud Software is Equal</vt:lpstr>
      <vt:lpstr>Vantage Platform Consumption Analysis</vt:lpstr>
      <vt:lpstr>PowerPoint Presentation</vt:lpstr>
      <vt:lpstr>Key System Metrics</vt:lpstr>
      <vt:lpstr>Key System Metrics</vt:lpstr>
      <vt:lpstr>PowerPoint Presentation</vt:lpstr>
      <vt:lpstr>PowerPoint Presentation</vt:lpstr>
      <vt:lpstr>Ingress and Egress Issues</vt:lpstr>
      <vt:lpstr>Daily Data Transfers</vt:lpstr>
      <vt:lpstr>PowerPoint Presentation</vt:lpstr>
      <vt:lpstr>Daily Queries Throughput</vt:lpstr>
      <vt:lpstr>JOIN Frequency</vt:lpstr>
      <vt:lpstr>Table Size &gt; 10GB</vt:lpstr>
      <vt:lpstr>Applications and Data Extracts</vt:lpstr>
      <vt:lpstr>PowerPoint Presentation</vt:lpstr>
      <vt:lpstr>PowerPoint Presentation</vt:lpstr>
      <vt:lpstr>PowerPoint Presentation</vt:lpstr>
      <vt:lpstr>PowerPoint Presentation</vt:lpstr>
      <vt:lpstr>Vantage Success Through Value Delivery</vt:lpstr>
      <vt:lpstr>Teradata + Public Cloud = Lowest Risk, Fastest Time to Value </vt:lpstr>
      <vt:lpstr>Questions and Answers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58</cp:revision>
  <dcterms:created xsi:type="dcterms:W3CDTF">2018-10-02T19:26:28Z</dcterms:created>
  <dcterms:modified xsi:type="dcterms:W3CDTF">2021-04-03T00:39:28Z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0x010100D99C8C7C997920479C3798389F323C35</vt:lpwstr>
  </property>
</Properties>
</file>